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4808425c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4808425c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846bfe8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846bfe8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b846bfe8e1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b846bfe8e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483dde70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483dde7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e583b470a2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e583b470a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566abec2f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566abec2f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b846bfe8e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b846bfe8e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846bfe8e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846bfe8e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846bfe8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846bfe8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b846bfe8e1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b846bfe8e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e483dde70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e483dde70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b846bfe8e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b846bfe8e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846bfe8e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846bfe8e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b846bfe8e1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b846bfe8e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6a014001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6a014001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e794b79345_2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e794b79345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846bfe8e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846bfe8e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b846bfe8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b846bfe8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794b7934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794b7934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794b79345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794b79345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846bfe8e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846bfe8e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e77e7ee3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e77e7ee3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583b46b7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583b46b7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583b470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583b470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yaccount.google.com/lesssecureapp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s3.console.aws.amazon.com/s3/home" TargetMode="External"/><Relationship Id="rId4" Type="http://schemas.openxmlformats.org/officeDocument/2006/relationships/hyperlink" Target="https://github.com/meirjacobs/Smart-City/blob/main/CloudFormation/lambdas.zip" TargetMode="External"/><Relationship Id="rId5" Type="http://schemas.openxmlformats.org/officeDocument/2006/relationships/hyperlink" Target="https://github.com/meirjacobs/Smart-City/blob/main/CloudFormation/mysql_layer.zip"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console.aws.amazon.com/cloudformation/home" TargetMode="External"/><Relationship Id="rId4" Type="http://schemas.openxmlformats.org/officeDocument/2006/relationships/hyperlink" Target="https://github.com/meirjacobs/Smart-City/blob/main/CloudFormation/smart_city_template.y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console.aws.amazon.com/apigateway/main/apis" TargetMode="External"/><Relationship Id="rId4" Type="http://schemas.openxmlformats.org/officeDocument/2006/relationships/hyperlink" Target="https://console.aws.amazon.com/secretsmanager/home"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localhost:808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wngit.github.io/#/home?url=https://github.com/meirjacobs/Smart-City/tree/main/src/test" TargetMode="Externa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meirjacobs/Smart-Cit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406425" y="1601825"/>
            <a:ext cx="6489600" cy="1448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Smart City Reporting System</a:t>
            </a:r>
            <a:endParaRPr/>
          </a:p>
        </p:txBody>
      </p:sp>
      <p:sp>
        <p:nvSpPr>
          <p:cNvPr id="129" name="Google Shape;129;p13"/>
          <p:cNvSpPr txBox="1"/>
          <p:nvPr>
            <p:ph idx="1" type="subTitle"/>
          </p:nvPr>
        </p:nvSpPr>
        <p:spPr>
          <a:xfrm>
            <a:off x="1891350" y="3282558"/>
            <a:ext cx="5361300" cy="522600"/>
          </a:xfrm>
          <a:prstGeom prst="rect">
            <a:avLst/>
          </a:prstGeom>
        </p:spPr>
        <p:txBody>
          <a:bodyPr anchorCtr="0" anchor="t" bIns="91425" lIns="91425" spcFirstLastPara="1" rIns="91425" wrap="square" tIns="91425">
            <a:normAutofit fontScale="85000"/>
          </a:bodyPr>
          <a:lstStyle/>
          <a:p>
            <a:pPr indent="0" lvl="0" marL="0" rtl="0" algn="ctr">
              <a:spcBef>
                <a:spcPts val="0"/>
              </a:spcBef>
              <a:spcAft>
                <a:spcPts val="0"/>
              </a:spcAft>
              <a:buNone/>
            </a:pPr>
            <a:r>
              <a:rPr lang="en"/>
              <a:t>Created by Nir Solooki, Ephraim Crystal, Meir Jacobs, and Max Friedman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type="title"/>
          </p:nvPr>
        </p:nvSpPr>
        <p:spPr>
          <a:xfrm>
            <a:off x="819150" y="544225"/>
            <a:ext cx="7505700" cy="954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t>We also made a Lambda function that sends an employee an email when a new issue is reported in their department.</a:t>
            </a:r>
            <a:endParaRPr sz="2000"/>
          </a:p>
        </p:txBody>
      </p:sp>
      <p:pic>
        <p:nvPicPr>
          <p:cNvPr id="188" name="Google Shape;188;p22"/>
          <p:cNvPicPr preferRelativeResize="0"/>
          <p:nvPr/>
        </p:nvPicPr>
        <p:blipFill rotWithShape="1">
          <a:blip r:embed="rId3">
            <a:alphaModFix/>
          </a:blip>
          <a:srcRect b="0" l="0" r="0" t="2037"/>
          <a:stretch/>
        </p:blipFill>
        <p:spPr>
          <a:xfrm>
            <a:off x="1145000" y="1651825"/>
            <a:ext cx="6853999" cy="297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then made an API Gateway to allow for access to our AWS system:</a:t>
            </a:r>
            <a:endParaRPr/>
          </a:p>
        </p:txBody>
      </p:sp>
      <p:sp>
        <p:nvSpPr>
          <p:cNvPr id="194" name="Google Shape;194;p23"/>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POST request invokes AddProblem</a:t>
            </a:r>
            <a:endParaRPr sz="1500"/>
          </a:p>
          <a:p>
            <a:pPr indent="-323850" lvl="0" marL="457200" rtl="0" algn="l">
              <a:spcBef>
                <a:spcPts val="0"/>
              </a:spcBef>
              <a:spcAft>
                <a:spcPts val="0"/>
              </a:spcAft>
              <a:buSzPts val="1500"/>
              <a:buChar char="●"/>
            </a:pPr>
            <a:r>
              <a:rPr lang="en" sz="1500"/>
              <a:t>PUT request invokes UpdateProblem</a:t>
            </a:r>
            <a:endParaRPr sz="1500"/>
          </a:p>
          <a:p>
            <a:pPr indent="-323850" lvl="0" marL="457200" rtl="0" algn="l">
              <a:spcBef>
                <a:spcPts val="0"/>
              </a:spcBef>
              <a:spcAft>
                <a:spcPts val="0"/>
              </a:spcAft>
              <a:buSzPts val="1500"/>
              <a:buChar char="●"/>
            </a:pPr>
            <a:r>
              <a:rPr lang="en" sz="1500"/>
              <a:t>GET request invokes ReadProblem</a:t>
            </a:r>
            <a:endParaRPr sz="1500"/>
          </a:p>
          <a:p>
            <a:pPr indent="0" lvl="0" marL="0" rtl="0" algn="l">
              <a:spcBef>
                <a:spcPts val="1200"/>
              </a:spcBef>
              <a:spcAft>
                <a:spcPts val="1200"/>
              </a:spcAft>
              <a:buNone/>
            </a:pPr>
            <a:r>
              <a:rPr lang="en" sz="1500"/>
              <a:t>This will allow any web service (including our web application) to connect to our system, and also allows developers to use tools like Postman to send requests to the API.</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touch to AWS system:</a:t>
            </a:r>
            <a:endParaRPr/>
          </a:p>
        </p:txBody>
      </p:sp>
      <p:sp>
        <p:nvSpPr>
          <p:cNvPr id="200" name="Google Shape;200;p24"/>
          <p:cNvSpPr txBox="1"/>
          <p:nvPr>
            <p:ph idx="1" type="body"/>
          </p:nvPr>
        </p:nvSpPr>
        <p:spPr>
          <a:xfrm>
            <a:off x="819150" y="160897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created a CloudWatch Dashboard to monitor RDS CPU Utilization, Lambda Errors, and HTTP Responses.</a:t>
            </a:r>
            <a:endParaRPr/>
          </a:p>
          <a:p>
            <a:pPr indent="0" lvl="0" marL="0" rtl="0" algn="l">
              <a:spcBef>
                <a:spcPts val="1200"/>
              </a:spcBef>
              <a:spcAft>
                <a:spcPts val="1200"/>
              </a:spcAft>
              <a:buNone/>
            </a:pPr>
            <a:r>
              <a:t/>
            </a:r>
            <a:endParaRPr/>
          </a:p>
        </p:txBody>
      </p:sp>
      <p:pic>
        <p:nvPicPr>
          <p:cNvPr id="201" name="Google Shape;201;p24"/>
          <p:cNvPicPr preferRelativeResize="0"/>
          <p:nvPr/>
        </p:nvPicPr>
        <p:blipFill>
          <a:blip r:embed="rId3">
            <a:alphaModFix/>
          </a:blip>
          <a:stretch>
            <a:fillRect/>
          </a:stretch>
        </p:blipFill>
        <p:spPr>
          <a:xfrm>
            <a:off x="563675" y="2232176"/>
            <a:ext cx="8016627" cy="193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CloudFormation</a:t>
            </a:r>
            <a:endParaRPr/>
          </a:p>
        </p:txBody>
      </p:sp>
      <p:sp>
        <p:nvSpPr>
          <p:cNvPr id="207" name="Google Shape;207;p25"/>
          <p:cNvSpPr txBox="1"/>
          <p:nvPr>
            <p:ph idx="1" type="body"/>
          </p:nvPr>
        </p:nvSpPr>
        <p:spPr>
          <a:xfrm>
            <a:off x="819150" y="1528975"/>
            <a:ext cx="7505700" cy="269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We created a CloudFormation template that automatically deploys our entire system:</a:t>
            </a:r>
            <a:endParaRPr sz="1500"/>
          </a:p>
          <a:p>
            <a:pPr indent="-323850" lvl="0" marL="457200" rtl="0" algn="l">
              <a:spcBef>
                <a:spcPts val="1200"/>
              </a:spcBef>
              <a:spcAft>
                <a:spcPts val="0"/>
              </a:spcAft>
              <a:buSzPts val="1500"/>
              <a:buChar char="●"/>
            </a:pPr>
            <a:r>
              <a:rPr lang="en" sz="1500"/>
              <a:t>Creates a new database that has a dynamically generated password, and creates its tables</a:t>
            </a:r>
            <a:endParaRPr sz="1500"/>
          </a:p>
          <a:p>
            <a:pPr indent="-323850" lvl="0" marL="457200" rtl="0" algn="l">
              <a:spcBef>
                <a:spcPts val="0"/>
              </a:spcBef>
              <a:spcAft>
                <a:spcPts val="0"/>
              </a:spcAft>
              <a:buSzPts val="1500"/>
              <a:buChar char="●"/>
            </a:pPr>
            <a:r>
              <a:rPr lang="en" sz="1500"/>
              <a:t>Builds the lambdas from .zip files that the user uploads</a:t>
            </a:r>
            <a:endParaRPr sz="1500"/>
          </a:p>
          <a:p>
            <a:pPr indent="-323850" lvl="0" marL="457200" rtl="0" algn="l">
              <a:spcBef>
                <a:spcPts val="0"/>
              </a:spcBef>
              <a:spcAft>
                <a:spcPts val="0"/>
              </a:spcAft>
              <a:buSzPts val="1500"/>
              <a:buChar char="●"/>
            </a:pPr>
            <a:r>
              <a:rPr lang="en" sz="1500"/>
              <a:t>Creates an S3 Bucket to house user-submitted images</a:t>
            </a:r>
            <a:endParaRPr sz="1500"/>
          </a:p>
          <a:p>
            <a:pPr indent="-323850" lvl="0" marL="457200" rtl="0" algn="l">
              <a:spcBef>
                <a:spcPts val="0"/>
              </a:spcBef>
              <a:spcAft>
                <a:spcPts val="0"/>
              </a:spcAft>
              <a:buSzPts val="1500"/>
              <a:buChar char="●"/>
            </a:pPr>
            <a:r>
              <a:rPr lang="en" sz="1500"/>
              <a:t>Sends issue reports to the email address that the user inputs as a parameter</a:t>
            </a:r>
            <a:endParaRPr sz="1500"/>
          </a:p>
          <a:p>
            <a:pPr indent="-323850" lvl="0" marL="457200" rtl="0" algn="l">
              <a:spcBef>
                <a:spcPts val="0"/>
              </a:spcBef>
              <a:spcAft>
                <a:spcPts val="0"/>
              </a:spcAft>
              <a:buSzPts val="1500"/>
              <a:buChar char="●"/>
            </a:pPr>
            <a:r>
              <a:rPr lang="en" sz="1500"/>
              <a:t>Sets up the API Gateway, as well as its methods and lambda proxy integrations</a:t>
            </a:r>
            <a:endParaRPr sz="1500"/>
          </a:p>
          <a:p>
            <a:pPr indent="-323850" lvl="0" marL="457200" rtl="0" algn="l">
              <a:spcBef>
                <a:spcPts val="0"/>
              </a:spcBef>
              <a:spcAft>
                <a:spcPts val="0"/>
              </a:spcAft>
              <a:buSzPts val="1500"/>
              <a:buChar char="●"/>
            </a:pPr>
            <a:r>
              <a:rPr lang="en" sz="1500"/>
              <a:t>Sets up CloudWatch logging</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6"/>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CreateTables</a:t>
            </a:r>
            <a:endParaRPr/>
          </a:p>
        </p:txBody>
      </p:sp>
      <p:pic>
        <p:nvPicPr>
          <p:cNvPr id="213" name="Google Shape;213;p26"/>
          <p:cNvPicPr preferRelativeResize="0"/>
          <p:nvPr/>
        </p:nvPicPr>
        <p:blipFill>
          <a:blip r:embed="rId3">
            <a:alphaModFix/>
          </a:blip>
          <a:stretch>
            <a:fillRect/>
          </a:stretch>
        </p:blipFill>
        <p:spPr>
          <a:xfrm>
            <a:off x="2070550" y="743300"/>
            <a:ext cx="5002895" cy="36569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7"/>
          <p:cNvPicPr preferRelativeResize="0"/>
          <p:nvPr/>
        </p:nvPicPr>
        <p:blipFill>
          <a:blip r:embed="rId3">
            <a:alphaModFix/>
          </a:blip>
          <a:stretch>
            <a:fillRect/>
          </a:stretch>
        </p:blipFill>
        <p:spPr>
          <a:xfrm>
            <a:off x="1629413" y="297937"/>
            <a:ext cx="5885176" cy="45476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Front-end</a:t>
            </a:r>
            <a:endParaRPr/>
          </a:p>
        </p:txBody>
      </p:sp>
      <p:sp>
        <p:nvSpPr>
          <p:cNvPr id="224" name="Google Shape;224;p28"/>
          <p:cNvSpPr txBox="1"/>
          <p:nvPr>
            <p:ph idx="1" type="body"/>
          </p:nvPr>
        </p:nvSpPr>
        <p:spPr>
          <a:xfrm>
            <a:off x="819150" y="167930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35"/>
              <a:buNone/>
            </a:pPr>
            <a:r>
              <a:rPr lang="en" sz="1900"/>
              <a:t>To create the GUI for our system, we developed a web application using Spring Boot.</a:t>
            </a:r>
            <a:endParaRPr sz="1900"/>
          </a:p>
          <a:p>
            <a:pPr indent="-349250" lvl="0" marL="457200" rtl="0" algn="l">
              <a:spcBef>
                <a:spcPts val="1200"/>
              </a:spcBef>
              <a:spcAft>
                <a:spcPts val="0"/>
              </a:spcAft>
              <a:buSzPts val="1900"/>
              <a:buChar char="●"/>
            </a:pPr>
            <a:r>
              <a:rPr lang="en" sz="1900"/>
              <a:t>We used WebClient to connect to our API Gateway in the controller class.</a:t>
            </a:r>
            <a:endParaRPr sz="1900"/>
          </a:p>
          <a:p>
            <a:pPr indent="0" lvl="0" marL="0" rtl="0" algn="l">
              <a:spcBef>
                <a:spcPts val="1200"/>
              </a:spcBef>
              <a:spcAft>
                <a:spcPts val="1200"/>
              </a:spcAft>
              <a:buSzPts val="935"/>
              <a:buNone/>
            </a:pPr>
            <a:r>
              <a:rPr lang="en" sz="1900"/>
              <a:t>We then used Docker to enable anyone to easily pull and run our application.</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29"/>
          <p:cNvPicPr preferRelativeResize="0"/>
          <p:nvPr/>
        </p:nvPicPr>
        <p:blipFill rotWithShape="1">
          <a:blip r:embed="rId3">
            <a:alphaModFix/>
          </a:blip>
          <a:srcRect b="4743" l="0" r="0" t="0"/>
          <a:stretch/>
        </p:blipFill>
        <p:spPr>
          <a:xfrm>
            <a:off x="341550" y="304700"/>
            <a:ext cx="4230451" cy="2266826"/>
          </a:xfrm>
          <a:prstGeom prst="rect">
            <a:avLst/>
          </a:prstGeom>
          <a:noFill/>
          <a:ln>
            <a:noFill/>
          </a:ln>
        </p:spPr>
      </p:pic>
      <p:pic>
        <p:nvPicPr>
          <p:cNvPr id="230" name="Google Shape;230;p29"/>
          <p:cNvPicPr preferRelativeResize="0"/>
          <p:nvPr/>
        </p:nvPicPr>
        <p:blipFill rotWithShape="1">
          <a:blip r:embed="rId4">
            <a:alphaModFix/>
          </a:blip>
          <a:srcRect b="4879" l="0" r="0" t="0"/>
          <a:stretch/>
        </p:blipFill>
        <p:spPr>
          <a:xfrm>
            <a:off x="4572000" y="306350"/>
            <a:ext cx="4230451" cy="2263526"/>
          </a:xfrm>
          <a:prstGeom prst="rect">
            <a:avLst/>
          </a:prstGeom>
          <a:noFill/>
          <a:ln>
            <a:noFill/>
          </a:ln>
        </p:spPr>
      </p:pic>
      <p:pic>
        <p:nvPicPr>
          <p:cNvPr id="231" name="Google Shape;231;p29"/>
          <p:cNvPicPr preferRelativeResize="0"/>
          <p:nvPr/>
        </p:nvPicPr>
        <p:blipFill rotWithShape="1">
          <a:blip r:embed="rId5">
            <a:alphaModFix/>
          </a:blip>
          <a:srcRect b="4725" l="0" r="0" t="0"/>
          <a:stretch/>
        </p:blipFill>
        <p:spPr>
          <a:xfrm>
            <a:off x="341550" y="2571525"/>
            <a:ext cx="4230451" cy="2267268"/>
          </a:xfrm>
          <a:prstGeom prst="rect">
            <a:avLst/>
          </a:prstGeom>
          <a:noFill/>
          <a:ln>
            <a:noFill/>
          </a:ln>
        </p:spPr>
      </p:pic>
      <p:pic>
        <p:nvPicPr>
          <p:cNvPr id="232" name="Google Shape;232;p29"/>
          <p:cNvPicPr preferRelativeResize="0"/>
          <p:nvPr/>
        </p:nvPicPr>
        <p:blipFill rotWithShape="1">
          <a:blip r:embed="rId6">
            <a:alphaModFix/>
          </a:blip>
          <a:srcRect b="5168" l="0" r="0" t="0"/>
          <a:stretch/>
        </p:blipFill>
        <p:spPr>
          <a:xfrm>
            <a:off x="4572000" y="2571525"/>
            <a:ext cx="4230451" cy="22565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(1/5):</a:t>
            </a:r>
            <a:endParaRPr/>
          </a:p>
        </p:txBody>
      </p:sp>
      <p:sp>
        <p:nvSpPr>
          <p:cNvPr id="238" name="Google Shape;238;p30"/>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Prerequisites:</a:t>
            </a:r>
            <a:endParaRPr sz="1500"/>
          </a:p>
          <a:p>
            <a:pPr indent="-323850" lvl="0" marL="457200" rtl="0" algn="l">
              <a:spcBef>
                <a:spcPts val="1200"/>
              </a:spcBef>
              <a:spcAft>
                <a:spcPts val="0"/>
              </a:spcAft>
              <a:buSzPts val="1500"/>
              <a:buChar char="●"/>
            </a:pPr>
            <a:r>
              <a:rPr lang="en" sz="1500"/>
              <a:t>An AWS account with appropriate permissions and sufficient credits</a:t>
            </a:r>
            <a:endParaRPr sz="1500"/>
          </a:p>
          <a:p>
            <a:pPr indent="-323850" lvl="0" marL="457200" rtl="0" algn="l">
              <a:spcBef>
                <a:spcPts val="0"/>
              </a:spcBef>
              <a:spcAft>
                <a:spcPts val="0"/>
              </a:spcAft>
              <a:buSzPts val="1500"/>
              <a:buChar char="●"/>
            </a:pPr>
            <a:r>
              <a:rPr lang="en" sz="1500"/>
              <a:t>A Gmail account with </a:t>
            </a:r>
            <a:r>
              <a:rPr lang="en" sz="1500" u="sng">
                <a:solidFill>
                  <a:schemeClr val="hlink"/>
                </a:solidFill>
                <a:hlinkClick r:id="rId3"/>
              </a:rPr>
              <a:t>less secure app access</a:t>
            </a:r>
            <a:r>
              <a:rPr lang="en" sz="1500"/>
              <a:t> enabled</a:t>
            </a:r>
            <a:endParaRPr sz="1500"/>
          </a:p>
          <a:p>
            <a:pPr indent="-323850" lvl="0" marL="457200" rtl="0" algn="l">
              <a:spcBef>
                <a:spcPts val="0"/>
              </a:spcBef>
              <a:spcAft>
                <a:spcPts val="0"/>
              </a:spcAft>
              <a:buSzPts val="1500"/>
              <a:buChar char="●"/>
            </a:pPr>
            <a:r>
              <a:rPr lang="en" sz="1500"/>
              <a:t>The Docker desktop app installed</a:t>
            </a:r>
            <a:endParaRPr sz="1100">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(2/5):</a:t>
            </a:r>
            <a:endParaRPr/>
          </a:p>
        </p:txBody>
      </p:sp>
      <p:sp>
        <p:nvSpPr>
          <p:cNvPr id="244" name="Google Shape;244;p31"/>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Create an </a:t>
            </a:r>
            <a:r>
              <a:rPr lang="en" sz="1500" u="sng">
                <a:solidFill>
                  <a:schemeClr val="hlink"/>
                </a:solidFill>
                <a:highlight>
                  <a:schemeClr val="dk1"/>
                </a:highlight>
                <a:latin typeface="Arial"/>
                <a:ea typeface="Arial"/>
                <a:cs typeface="Arial"/>
                <a:sym typeface="Arial"/>
                <a:hlinkClick r:id="rId3"/>
              </a:rPr>
              <a:t>S3 Bucket</a:t>
            </a:r>
            <a:r>
              <a:rPr lang="en" sz="1500">
                <a:solidFill>
                  <a:srgbClr val="0D1117"/>
                </a:solidFill>
                <a:highlight>
                  <a:schemeClr val="dk1"/>
                </a:highlight>
                <a:latin typeface="Arial"/>
                <a:ea typeface="Arial"/>
                <a:cs typeface="Arial"/>
                <a:sym typeface="Arial"/>
              </a:rPr>
              <a:t> with the default settings.</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Copy the name of the bucket for the next step.</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500">
                <a:solidFill>
                  <a:srgbClr val="0D1117"/>
                </a:solidFill>
                <a:highlight>
                  <a:schemeClr val="dk1"/>
                </a:highlight>
                <a:latin typeface="Arial"/>
                <a:ea typeface="Arial"/>
                <a:cs typeface="Arial"/>
                <a:sym typeface="Arial"/>
              </a:rPr>
              <a:t>Download </a:t>
            </a:r>
            <a:r>
              <a:rPr lang="en" sz="1500" u="sng">
                <a:solidFill>
                  <a:schemeClr val="hlink"/>
                </a:solidFill>
                <a:highlight>
                  <a:schemeClr val="dk1"/>
                </a:highlight>
                <a:latin typeface="Arial"/>
                <a:ea typeface="Arial"/>
                <a:cs typeface="Arial"/>
                <a:sym typeface="Arial"/>
                <a:hlinkClick r:id="rId4"/>
              </a:rPr>
              <a:t>lambdas.zip</a:t>
            </a:r>
            <a:r>
              <a:rPr lang="en" sz="1500">
                <a:solidFill>
                  <a:srgbClr val="0D1117"/>
                </a:solidFill>
                <a:highlight>
                  <a:schemeClr val="dk1"/>
                </a:highlight>
                <a:latin typeface="Arial"/>
                <a:ea typeface="Arial"/>
                <a:cs typeface="Arial"/>
                <a:sym typeface="Arial"/>
              </a:rPr>
              <a:t> and </a:t>
            </a:r>
            <a:r>
              <a:rPr lang="en" sz="1500" u="sng">
                <a:solidFill>
                  <a:schemeClr val="hlink"/>
                </a:solidFill>
                <a:highlight>
                  <a:schemeClr val="dk1"/>
                </a:highlight>
                <a:latin typeface="Arial"/>
                <a:ea typeface="Arial"/>
                <a:cs typeface="Arial"/>
                <a:sym typeface="Arial"/>
                <a:hlinkClick r:id="rId5"/>
              </a:rPr>
              <a:t>my_sql_layer.zip</a:t>
            </a:r>
            <a:r>
              <a:rPr lang="en" sz="1500">
                <a:solidFill>
                  <a:srgbClr val="0D1117"/>
                </a:solidFill>
                <a:highlight>
                  <a:schemeClr val="dk1"/>
                </a:highlight>
                <a:latin typeface="Arial"/>
                <a:ea typeface="Arial"/>
                <a:cs typeface="Arial"/>
                <a:sym typeface="Arial"/>
              </a:rPr>
              <a:t> and add them to the bucket.</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t/>
            </a:r>
            <a:endParaRPr sz="1500">
              <a:solidFill>
                <a:srgbClr val="0D1117"/>
              </a:solidFill>
              <a:highlight>
                <a:schemeClr val="dk1"/>
              </a:highlight>
              <a:latin typeface="Arial"/>
              <a:ea typeface="Arial"/>
              <a:cs typeface="Arial"/>
              <a:sym typeface="Arial"/>
            </a:endParaRPr>
          </a:p>
          <a:p>
            <a:pPr indent="0" lvl="0" marL="0" rtl="0" algn="l">
              <a:spcBef>
                <a:spcPts val="0"/>
              </a:spcBef>
              <a:spcAft>
                <a:spcPts val="0"/>
              </a:spcAft>
              <a:buNone/>
            </a:pPr>
            <a:r>
              <a:rPr lang="en" sz="1100">
                <a:solidFill>
                  <a:srgbClr val="0D1117"/>
                </a:solidFill>
                <a:highlight>
                  <a:schemeClr val="dk1"/>
                </a:highlight>
                <a:latin typeface="Arial"/>
                <a:ea typeface="Arial"/>
                <a:cs typeface="Arial"/>
                <a:sym typeface="Arial"/>
              </a:rPr>
              <a:t>This is only necessary because of limitations on our AWS Educate accounts. Normally, this process would be fully automated.</a:t>
            </a:r>
            <a:endParaRPr sz="1100">
              <a:solidFill>
                <a:srgbClr val="0D1117"/>
              </a:solidFill>
              <a:highlight>
                <a:schemeClr val="dk1"/>
              </a:highlight>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idx="1" type="body"/>
          </p:nvPr>
        </p:nvSpPr>
        <p:spPr>
          <a:xfrm>
            <a:off x="819150" y="7952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500"/>
              <a:t>We built a deployable Smart City Reporting System. Using AWS, we created a system that allows users to report and query issues in a city. We then used Spring Boot to create a web application built on our AWS system that allows both regular users and city employees to easily add, update, and query information. Finally, we used Docker to create an executable file that anyone can pull and run.</a:t>
            </a:r>
            <a:endParaRPr sz="2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(3/5):</a:t>
            </a:r>
            <a:endParaRPr/>
          </a:p>
        </p:txBody>
      </p:sp>
      <p:sp>
        <p:nvSpPr>
          <p:cNvPr id="250" name="Google Shape;250;p32"/>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500"/>
              <a:t>Create a </a:t>
            </a:r>
            <a:r>
              <a:rPr lang="en" sz="1500" u="sng">
                <a:solidFill>
                  <a:schemeClr val="hlink"/>
                </a:solidFill>
                <a:hlinkClick r:id="rId3"/>
              </a:rPr>
              <a:t>CloudFormation Stack</a:t>
            </a:r>
            <a:r>
              <a:rPr lang="en" sz="1500"/>
              <a:t> with the </a:t>
            </a:r>
            <a:r>
              <a:rPr lang="en" sz="1500" u="sng">
                <a:solidFill>
                  <a:schemeClr val="hlink"/>
                </a:solidFill>
                <a:hlinkClick r:id="rId4"/>
              </a:rPr>
              <a:t>Smart City template</a:t>
            </a:r>
            <a:r>
              <a:rPr lang="en" sz="1500"/>
              <a:t>.</a:t>
            </a:r>
            <a:br>
              <a:rPr lang="en" sz="1500"/>
            </a:br>
            <a:r>
              <a:rPr lang="en" sz="1500"/>
              <a:t>Follow the instructions in the ‘Parameters’ section.</a:t>
            </a:r>
            <a:br>
              <a:rPr lang="en" sz="1500"/>
            </a:br>
            <a:r>
              <a:rPr lang="en" sz="1500"/>
              <a:t>Wait about ten minutes for the Stack to finish deploying.</a:t>
            </a:r>
            <a:endParaRPr sz="1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(4/5):</a:t>
            </a:r>
            <a:endParaRPr/>
          </a:p>
        </p:txBody>
      </p:sp>
      <p:sp>
        <p:nvSpPr>
          <p:cNvPr id="256" name="Google Shape;256;p33"/>
          <p:cNvSpPr txBox="1"/>
          <p:nvPr>
            <p:ph idx="1" type="body"/>
          </p:nvPr>
        </p:nvSpPr>
        <p:spPr>
          <a:xfrm>
            <a:off x="602750" y="1578850"/>
            <a:ext cx="7875900" cy="2921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Open a command line and run</a:t>
            </a:r>
            <a:br>
              <a:rPr lang="en"/>
            </a:br>
            <a:r>
              <a:rPr lang="en">
                <a:highlight>
                  <a:schemeClr val="lt2"/>
                </a:highlight>
                <a:latin typeface="Roboto Mono"/>
                <a:ea typeface="Roboto Mono"/>
                <a:cs typeface="Roboto Mono"/>
                <a:sym typeface="Roboto Mono"/>
              </a:rPr>
              <a:t>docker run -p 8080:8080 -e API_URL=api</a:t>
            </a:r>
            <a:r>
              <a:rPr lang="en">
                <a:highlight>
                  <a:schemeClr val="lt2"/>
                </a:highlight>
                <a:latin typeface="Roboto Mono"/>
                <a:ea typeface="Roboto Mono"/>
                <a:cs typeface="Roboto Mono"/>
                <a:sym typeface="Roboto Mono"/>
              </a:rPr>
              <a:t>_</a:t>
            </a:r>
            <a:r>
              <a:rPr lang="en">
                <a:highlight>
                  <a:schemeClr val="lt2"/>
                </a:highlight>
                <a:latin typeface="Roboto Mono"/>
                <a:ea typeface="Roboto Mono"/>
                <a:cs typeface="Roboto Mono"/>
                <a:sym typeface="Roboto Mono"/>
              </a:rPr>
              <a:t>gateway_link -e SPRING_DATASOURCE_URL=jdbc:mysql://database_link:3306/Smart_City -e SPRING_DATASOURCE_PASSWORD="password"</a:t>
            </a:r>
            <a:r>
              <a:rPr lang="en">
                <a:highlight>
                  <a:schemeClr val="lt2"/>
                </a:highlight>
                <a:latin typeface="Courier New"/>
                <a:ea typeface="Courier New"/>
                <a:cs typeface="Courier New"/>
                <a:sym typeface="Courier New"/>
              </a:rPr>
              <a:t> </a:t>
            </a:r>
            <a:r>
              <a:rPr lang="en">
                <a:highlight>
                  <a:schemeClr val="lt2"/>
                </a:highlight>
                <a:latin typeface="Roboto Mono"/>
                <a:ea typeface="Roboto Mono"/>
                <a:cs typeface="Roboto Mono"/>
                <a:sym typeface="Roboto Mono"/>
              </a:rPr>
              <a:t>ecrystal/smart_city_repository:latest</a:t>
            </a:r>
            <a:r>
              <a:rPr lang="en"/>
              <a:t>, but replace </a:t>
            </a:r>
            <a:r>
              <a:rPr lang="en">
                <a:highlight>
                  <a:schemeClr val="lt2"/>
                </a:highlight>
                <a:latin typeface="Roboto Mono"/>
                <a:ea typeface="Roboto Mono"/>
                <a:cs typeface="Roboto Mono"/>
                <a:sym typeface="Roboto Mono"/>
              </a:rPr>
              <a:t>api_gateway_link</a:t>
            </a:r>
            <a:r>
              <a:rPr lang="en"/>
              <a:t> with the Invoke URL to your API Gateway, </a:t>
            </a:r>
            <a:r>
              <a:rPr lang="en">
                <a:highlight>
                  <a:schemeClr val="lt2"/>
                </a:highlight>
                <a:latin typeface="Roboto Mono"/>
                <a:ea typeface="Roboto Mono"/>
                <a:cs typeface="Roboto Mono"/>
                <a:sym typeface="Roboto Mono"/>
              </a:rPr>
              <a:t>database_link</a:t>
            </a:r>
            <a:r>
              <a:rPr lang="en"/>
              <a:t> with your database hostname, and </a:t>
            </a:r>
            <a:r>
              <a:rPr lang="en">
                <a:highlight>
                  <a:schemeClr val="lt2"/>
                </a:highlight>
                <a:latin typeface="Roboto Mono"/>
                <a:ea typeface="Roboto Mono"/>
                <a:cs typeface="Roboto Mono"/>
                <a:sym typeface="Roboto Mono"/>
              </a:rPr>
              <a:t>password</a:t>
            </a:r>
            <a:r>
              <a:rPr lang="en"/>
              <a:t> with your database password (see below for assistance).</a:t>
            </a:r>
            <a:endParaRPr/>
          </a:p>
          <a:p>
            <a:pPr indent="0" lvl="0" marL="0" rtl="0" algn="l">
              <a:spcBef>
                <a:spcPts val="1200"/>
              </a:spcBef>
              <a:spcAft>
                <a:spcPts val="0"/>
              </a:spcAft>
              <a:buNone/>
            </a:pPr>
            <a:r>
              <a:rPr lang="en"/>
              <a:t>To find the URL to your API Gateway, visit the </a:t>
            </a:r>
            <a:r>
              <a:rPr lang="en" u="sng">
                <a:solidFill>
                  <a:schemeClr val="hlink"/>
                </a:solidFill>
                <a:hlinkClick r:id="rId3"/>
              </a:rPr>
              <a:t>API Gateway Console</a:t>
            </a:r>
            <a:r>
              <a:rPr lang="en"/>
              <a:t> and click SmartCityAPIGateway. On the left of the screen, click Stages. Click deployedStage. The URL next to Invoke URL is what you need.</a:t>
            </a:r>
            <a:endParaRPr/>
          </a:p>
          <a:p>
            <a:pPr indent="0" lvl="0" marL="0" rtl="0" algn="l">
              <a:spcBef>
                <a:spcPts val="1200"/>
              </a:spcBef>
              <a:spcAft>
                <a:spcPts val="1200"/>
              </a:spcAft>
              <a:buNone/>
            </a:pPr>
            <a:r>
              <a:rPr lang="en"/>
              <a:t>To find the hostname and password to your database, visit the </a:t>
            </a:r>
            <a:r>
              <a:rPr lang="en" u="sng">
                <a:solidFill>
                  <a:schemeClr val="hlink"/>
                </a:solidFill>
                <a:hlinkClick r:id="rId4"/>
              </a:rPr>
              <a:t>Secrets Manager Console</a:t>
            </a:r>
            <a:r>
              <a:rPr lang="en"/>
              <a:t>, select MySQL-Credentials, scroll down a little and click "Retrieve secret value." You should see key-value pairs for "host" and "password."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to deploy (5/5):</a:t>
            </a:r>
            <a:endParaRPr/>
          </a:p>
        </p:txBody>
      </p:sp>
      <p:sp>
        <p:nvSpPr>
          <p:cNvPr id="262" name="Google Shape;262;p3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800"/>
              <a:t>On your browser of choice, visit </a:t>
            </a:r>
            <a:r>
              <a:rPr lang="en" sz="1800" u="sng">
                <a:solidFill>
                  <a:schemeClr val="hlink"/>
                </a:solidFill>
                <a:hlinkClick r:id="rId3"/>
              </a:rPr>
              <a:t>localhost:8080</a:t>
            </a:r>
            <a:r>
              <a:rPr lang="en" sz="1800"/>
              <a:t> and enjoy!</a:t>
            </a:r>
            <a:endParaRPr sz="18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5"/>
          <p:cNvSpPr txBox="1"/>
          <p:nvPr>
            <p:ph type="title"/>
          </p:nvPr>
        </p:nvSpPr>
        <p:spPr>
          <a:xfrm>
            <a:off x="631125" y="658050"/>
            <a:ext cx="7505700" cy="10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Running tests</a:t>
            </a:r>
            <a:endParaRPr/>
          </a:p>
        </p:txBody>
      </p:sp>
      <p:sp>
        <p:nvSpPr>
          <p:cNvPr id="268" name="Google Shape;268;p35"/>
          <p:cNvSpPr txBox="1"/>
          <p:nvPr>
            <p:ph idx="1" type="body"/>
          </p:nvPr>
        </p:nvSpPr>
        <p:spPr>
          <a:xfrm>
            <a:off x="698325" y="1544400"/>
            <a:ext cx="5519700" cy="3196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sz="1600"/>
              <a:t>We created tests to ensure the project is working as expected.</a:t>
            </a:r>
            <a:endParaRPr sz="1600"/>
          </a:p>
          <a:p>
            <a:pPr indent="0" lvl="0" marL="0" rtl="0" algn="l">
              <a:spcBef>
                <a:spcPts val="1200"/>
              </a:spcBef>
              <a:spcAft>
                <a:spcPts val="0"/>
              </a:spcAft>
              <a:buNone/>
            </a:pPr>
            <a:r>
              <a:rPr lang="en" sz="1600"/>
              <a:t>In order to run these tests, please follow these steps:</a:t>
            </a:r>
            <a:endParaRPr sz="1600"/>
          </a:p>
          <a:p>
            <a:pPr indent="-322580" lvl="0" marL="457200" rtl="0" algn="l">
              <a:spcBef>
                <a:spcPts val="1200"/>
              </a:spcBef>
              <a:spcAft>
                <a:spcPts val="0"/>
              </a:spcAft>
              <a:buSzPct val="100000"/>
              <a:buChar char="●"/>
            </a:pPr>
            <a:r>
              <a:rPr lang="en" sz="1600"/>
              <a:t>Download the </a:t>
            </a:r>
            <a:r>
              <a:rPr lang="en" sz="1600" u="sng">
                <a:solidFill>
                  <a:schemeClr val="hlink"/>
                </a:solidFill>
                <a:hlinkClick r:id="rId3"/>
              </a:rPr>
              <a:t>test files</a:t>
            </a:r>
            <a:r>
              <a:rPr lang="en" sz="1600"/>
              <a:t> then extract them</a:t>
            </a:r>
            <a:endParaRPr sz="1600"/>
          </a:p>
          <a:p>
            <a:pPr indent="-322580" lvl="0" marL="457200" rtl="0" algn="l">
              <a:spcBef>
                <a:spcPts val="0"/>
              </a:spcBef>
              <a:spcAft>
                <a:spcPts val="0"/>
              </a:spcAft>
              <a:buSzPct val="100000"/>
              <a:buChar char="●"/>
            </a:pPr>
            <a:r>
              <a:rPr lang="en" sz="1600"/>
              <a:t>Make sure you have all the correct libraries installed by checking the requirements.txt. To install them, navigate to the test/dependencies folder and run: </a:t>
            </a:r>
            <a:r>
              <a:rPr lang="en">
                <a:highlight>
                  <a:schemeClr val="lt2"/>
                </a:highlight>
                <a:latin typeface="Roboto Mono"/>
                <a:ea typeface="Roboto Mono"/>
                <a:cs typeface="Roboto Mono"/>
                <a:sym typeface="Roboto Mono"/>
              </a:rPr>
              <a:t>pip install -r requirements.txt</a:t>
            </a:r>
            <a:endParaRPr sz="1600"/>
          </a:p>
          <a:p>
            <a:pPr indent="-322580" lvl="0" marL="457200" rtl="0" algn="l">
              <a:spcBef>
                <a:spcPts val="0"/>
              </a:spcBef>
              <a:spcAft>
                <a:spcPts val="0"/>
              </a:spcAft>
              <a:buSzPct val="100000"/>
              <a:buChar char="●"/>
            </a:pPr>
            <a:r>
              <a:rPr lang="en" sz="1600"/>
              <a:t>Create .env file in the test/resources folder to hold the environment variables for the tests. An example can be seen on the right. A template can be found in the ReadMe</a:t>
            </a:r>
            <a:endParaRPr sz="1600"/>
          </a:p>
          <a:p>
            <a:pPr indent="-322580" lvl="0" marL="457200" rtl="0" algn="l">
              <a:spcBef>
                <a:spcPts val="0"/>
              </a:spcBef>
              <a:spcAft>
                <a:spcPts val="0"/>
              </a:spcAft>
              <a:buSzPct val="100000"/>
              <a:buChar char="●"/>
            </a:pPr>
            <a:r>
              <a:rPr lang="en" sz="1600"/>
              <a:t>Open a terminal to the test/resources folder and run: </a:t>
            </a:r>
            <a:r>
              <a:rPr lang="en">
                <a:highlight>
                  <a:schemeClr val="lt2"/>
                </a:highlight>
                <a:latin typeface="Roboto Mono"/>
                <a:ea typeface="Roboto Mono"/>
                <a:cs typeface="Roboto Mono"/>
                <a:sym typeface="Roboto Mono"/>
              </a:rPr>
              <a:t>py -m pytest</a:t>
            </a:r>
            <a:r>
              <a:rPr lang="en" sz="1600"/>
              <a:t> or </a:t>
            </a:r>
            <a:r>
              <a:rPr lang="en">
                <a:highlight>
                  <a:schemeClr val="lt2"/>
                </a:highlight>
                <a:latin typeface="Roboto Mono"/>
                <a:ea typeface="Roboto Mono"/>
                <a:cs typeface="Roboto Mono"/>
                <a:sym typeface="Roboto Mono"/>
              </a:rPr>
              <a:t>python -m pytest</a:t>
            </a:r>
            <a:endParaRPr sz="1600">
              <a:highlight>
                <a:schemeClr val="dk1"/>
              </a:highlight>
            </a:endParaRPr>
          </a:p>
        </p:txBody>
      </p:sp>
      <p:pic>
        <p:nvPicPr>
          <p:cNvPr id="269" name="Google Shape;269;p35"/>
          <p:cNvPicPr preferRelativeResize="0"/>
          <p:nvPr/>
        </p:nvPicPr>
        <p:blipFill>
          <a:blip r:embed="rId4">
            <a:alphaModFix/>
          </a:blip>
          <a:stretch>
            <a:fillRect/>
          </a:stretch>
        </p:blipFill>
        <p:spPr>
          <a:xfrm>
            <a:off x="6095438" y="2923275"/>
            <a:ext cx="2790825" cy="971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3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Next steps</a:t>
            </a:r>
            <a:endParaRPr/>
          </a:p>
        </p:txBody>
      </p:sp>
      <p:sp>
        <p:nvSpPr>
          <p:cNvPr id="275" name="Google Shape;275;p36"/>
          <p:cNvSpPr txBox="1"/>
          <p:nvPr>
            <p:ph idx="1" type="body"/>
          </p:nvPr>
        </p:nvSpPr>
        <p:spPr>
          <a:xfrm>
            <a:off x="819150" y="1800200"/>
            <a:ext cx="7505700" cy="26385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Deploy Docker in Fargate behind API Gateway</a:t>
            </a:r>
            <a:endParaRPr sz="1600"/>
          </a:p>
          <a:p>
            <a:pPr indent="-330200" lvl="0" marL="457200" rtl="0" algn="l">
              <a:spcBef>
                <a:spcPts val="0"/>
              </a:spcBef>
              <a:spcAft>
                <a:spcPts val="0"/>
              </a:spcAft>
              <a:buSzPts val="1600"/>
              <a:buChar char="●"/>
            </a:pPr>
            <a:r>
              <a:rPr lang="en" sz="1600"/>
              <a:t>Create management system for adding &amp; deleting employees</a:t>
            </a:r>
            <a:endParaRPr sz="1600"/>
          </a:p>
          <a:p>
            <a:pPr indent="-330200" lvl="0" marL="457200" rtl="0" algn="l">
              <a:spcBef>
                <a:spcPts val="0"/>
              </a:spcBef>
              <a:spcAft>
                <a:spcPts val="0"/>
              </a:spcAft>
              <a:buSzPts val="1600"/>
              <a:buChar char="●"/>
            </a:pPr>
            <a:r>
              <a:rPr lang="en" sz="1600"/>
              <a:t>Login for non-employee users</a:t>
            </a:r>
            <a:endParaRPr sz="1600"/>
          </a:p>
          <a:p>
            <a:pPr indent="-330200" lvl="0" marL="457200" rtl="0" algn="l">
              <a:spcBef>
                <a:spcPts val="0"/>
              </a:spcBef>
              <a:spcAft>
                <a:spcPts val="0"/>
              </a:spcAft>
              <a:buSzPts val="1600"/>
              <a:buChar char="●"/>
            </a:pPr>
            <a:r>
              <a:rPr lang="en" sz="1600"/>
              <a:t>Use image recognition software to automatically report certain problems</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See our complete GitHub repository </a:t>
            </a:r>
            <a:r>
              <a:rPr lang="en" u="sng">
                <a:solidFill>
                  <a:schemeClr val="hlink"/>
                </a:solidFill>
                <a:hlinkClick r:id="rId3"/>
              </a:rPr>
              <a:t>here</a:t>
            </a:r>
            <a:r>
              <a:rPr lang="en"/>
              <a: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5"/>
          <p:cNvSpPr txBox="1"/>
          <p:nvPr>
            <p:ph type="title"/>
          </p:nvPr>
        </p:nvSpPr>
        <p:spPr>
          <a:xfrm>
            <a:off x="819150" y="5844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started out with using AWS to create a way to store data:</a:t>
            </a:r>
            <a:endParaRPr/>
          </a:p>
        </p:txBody>
      </p:sp>
      <p:sp>
        <p:nvSpPr>
          <p:cNvPr id="140" name="Google Shape;140;p15"/>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 relational database with tables for storing current issue data, logged data, and employee data</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An S3 Bucket for storing user-submitted images, sorted into folders grouped by report ID</a:t>
            </a:r>
            <a:endParaRPr/>
          </a:p>
          <a:p>
            <a:pPr indent="-298450" lvl="1" marL="914400" rtl="0" algn="l">
              <a:spcBef>
                <a:spcPts val="0"/>
              </a:spcBef>
              <a:spcAft>
                <a:spcPts val="0"/>
              </a:spcAft>
              <a:buSzPts val="1100"/>
              <a:buChar char="○"/>
            </a:pPr>
            <a:r>
              <a:rPr lang="en"/>
              <a:t>The database links to these images</a:t>
            </a:r>
            <a:endParaRPr/>
          </a:p>
        </p:txBody>
      </p:sp>
      <p:pic>
        <p:nvPicPr>
          <p:cNvPr id="141" name="Google Shape;141;p15"/>
          <p:cNvPicPr preferRelativeResize="0"/>
          <p:nvPr/>
        </p:nvPicPr>
        <p:blipFill rotWithShape="1">
          <a:blip r:embed="rId3">
            <a:alphaModFix/>
          </a:blip>
          <a:srcRect b="14639" l="0" r="0" t="0"/>
          <a:stretch/>
        </p:blipFill>
        <p:spPr>
          <a:xfrm>
            <a:off x="885775" y="2451350"/>
            <a:ext cx="7877752" cy="399975"/>
          </a:xfrm>
          <a:prstGeom prst="rect">
            <a:avLst/>
          </a:prstGeom>
          <a:noFill/>
          <a:ln>
            <a:noFill/>
          </a:ln>
        </p:spPr>
      </p:pic>
      <p:pic>
        <p:nvPicPr>
          <p:cNvPr id="142" name="Google Shape;142;p15"/>
          <p:cNvPicPr preferRelativeResize="0"/>
          <p:nvPr/>
        </p:nvPicPr>
        <p:blipFill rotWithShape="1">
          <a:blip r:embed="rId4">
            <a:alphaModFix/>
          </a:blip>
          <a:srcRect b="0" l="685" r="0" t="0"/>
          <a:stretch/>
        </p:blipFill>
        <p:spPr>
          <a:xfrm>
            <a:off x="885775" y="3014725"/>
            <a:ext cx="7288451" cy="399975"/>
          </a:xfrm>
          <a:prstGeom prst="rect">
            <a:avLst/>
          </a:prstGeom>
          <a:noFill/>
          <a:ln>
            <a:noFill/>
          </a:ln>
        </p:spPr>
      </p:pic>
      <p:sp>
        <p:nvSpPr>
          <p:cNvPr id="143" name="Google Shape;143;p15"/>
          <p:cNvSpPr/>
          <p:nvPr/>
        </p:nvSpPr>
        <p:spPr>
          <a:xfrm>
            <a:off x="4633175" y="3276800"/>
            <a:ext cx="564000" cy="13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6"/>
          <p:cNvSpPr txBox="1"/>
          <p:nvPr>
            <p:ph type="title"/>
          </p:nvPr>
        </p:nvSpPr>
        <p:spPr>
          <a:xfrm>
            <a:off x="819150" y="4024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Life cycle of a problem</a:t>
            </a:r>
            <a:endParaRPr/>
          </a:p>
        </p:txBody>
      </p:sp>
      <p:pic>
        <p:nvPicPr>
          <p:cNvPr id="149" name="Google Shape;149;p16"/>
          <p:cNvPicPr preferRelativeResize="0"/>
          <p:nvPr/>
        </p:nvPicPr>
        <p:blipFill rotWithShape="1">
          <a:blip r:embed="rId3">
            <a:alphaModFix/>
          </a:blip>
          <a:srcRect b="0" l="1009" r="0" t="57850"/>
          <a:stretch/>
        </p:blipFill>
        <p:spPr>
          <a:xfrm>
            <a:off x="903638" y="4058100"/>
            <a:ext cx="7175600" cy="590175"/>
          </a:xfrm>
          <a:prstGeom prst="rect">
            <a:avLst/>
          </a:prstGeom>
          <a:noFill/>
          <a:ln>
            <a:noFill/>
          </a:ln>
        </p:spPr>
      </p:pic>
      <p:pic>
        <p:nvPicPr>
          <p:cNvPr id="150" name="Google Shape;150;p16"/>
          <p:cNvPicPr preferRelativeResize="0"/>
          <p:nvPr/>
        </p:nvPicPr>
        <p:blipFill>
          <a:blip r:embed="rId4">
            <a:alphaModFix/>
          </a:blip>
          <a:stretch>
            <a:fillRect/>
          </a:stretch>
        </p:blipFill>
        <p:spPr>
          <a:xfrm>
            <a:off x="619538" y="2812075"/>
            <a:ext cx="7743825" cy="619125"/>
          </a:xfrm>
          <a:prstGeom prst="rect">
            <a:avLst/>
          </a:prstGeom>
          <a:noFill/>
          <a:ln>
            <a:noFill/>
          </a:ln>
        </p:spPr>
      </p:pic>
      <p:pic>
        <p:nvPicPr>
          <p:cNvPr id="151" name="Google Shape;151;p16"/>
          <p:cNvPicPr preferRelativeResize="0"/>
          <p:nvPr/>
        </p:nvPicPr>
        <p:blipFill>
          <a:blip r:embed="rId5">
            <a:alphaModFix/>
          </a:blip>
          <a:stretch>
            <a:fillRect/>
          </a:stretch>
        </p:blipFill>
        <p:spPr>
          <a:xfrm>
            <a:off x="619550" y="1566050"/>
            <a:ext cx="7743825" cy="619125"/>
          </a:xfrm>
          <a:prstGeom prst="rect">
            <a:avLst/>
          </a:prstGeom>
          <a:noFill/>
          <a:ln>
            <a:noFill/>
          </a:ln>
        </p:spPr>
      </p:pic>
      <p:sp>
        <p:nvSpPr>
          <p:cNvPr id="152" name="Google Shape;152;p16"/>
          <p:cNvSpPr txBox="1"/>
          <p:nvPr/>
        </p:nvSpPr>
        <p:spPr>
          <a:xfrm>
            <a:off x="470025" y="1007225"/>
            <a:ext cx="8192100" cy="306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latin typeface="Calibri"/>
                <a:ea typeface="Calibri"/>
                <a:cs typeface="Calibri"/>
                <a:sym typeface="Calibri"/>
              </a:rPr>
              <a:t>A problem is submitted:</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Then an employee decides to deal with the problem:</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rPr lang="en" sz="1700">
                <a:latin typeface="Calibri"/>
                <a:ea typeface="Calibri"/>
                <a:cs typeface="Calibri"/>
                <a:sym typeface="Calibri"/>
              </a:rPr>
              <a:t>Finally, the employee completes the problem and it is subsequently deleted from the table:</a:t>
            </a:r>
            <a:endParaRPr sz="17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17"/>
          <p:cNvSpPr txBox="1"/>
          <p:nvPr>
            <p:ph type="title"/>
          </p:nvPr>
        </p:nvSpPr>
        <p:spPr>
          <a:xfrm>
            <a:off x="228300" y="845600"/>
            <a:ext cx="8702100" cy="954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A table to log what has happened with each problem</a:t>
            </a:r>
            <a:endParaRPr/>
          </a:p>
        </p:txBody>
      </p:sp>
      <p:pic>
        <p:nvPicPr>
          <p:cNvPr id="158" name="Google Shape;158;p17"/>
          <p:cNvPicPr preferRelativeResize="0"/>
          <p:nvPr/>
        </p:nvPicPr>
        <p:blipFill>
          <a:blip r:embed="rId3">
            <a:alphaModFix/>
          </a:blip>
          <a:stretch>
            <a:fillRect/>
          </a:stretch>
        </p:blipFill>
        <p:spPr>
          <a:xfrm>
            <a:off x="318563" y="1990725"/>
            <a:ext cx="8506874" cy="158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8"/>
          <p:cNvSpPr txBox="1"/>
          <p:nvPr>
            <p:ph type="title"/>
          </p:nvPr>
        </p:nvSpPr>
        <p:spPr>
          <a:xfrm>
            <a:off x="819150" y="845600"/>
            <a:ext cx="7505700" cy="954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created Lambda functions for writing to and reading from our database:</a:t>
            </a:r>
            <a:endParaRPr/>
          </a:p>
        </p:txBody>
      </p:sp>
      <p:sp>
        <p:nvSpPr>
          <p:cNvPr id="164" name="Google Shape;164;p1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AddProblem, UpdateProblem, ReadProblem, DeleteProblem, LogProblem</a:t>
            </a:r>
            <a:endParaRPr/>
          </a:p>
          <a:p>
            <a:pPr indent="-311150" lvl="0" marL="457200" rtl="0" algn="l">
              <a:spcBef>
                <a:spcPts val="0"/>
              </a:spcBef>
              <a:spcAft>
                <a:spcPts val="0"/>
              </a:spcAft>
              <a:buSzPts val="1300"/>
              <a:buChar char="●"/>
            </a:pPr>
            <a:r>
              <a:rPr lang="en"/>
              <a:t>AddEmployee, DeleteEmployee</a:t>
            </a:r>
            <a:endParaRPr/>
          </a:p>
          <a:p>
            <a:pPr indent="0" lvl="0" marL="0" rtl="0" algn="l">
              <a:spcBef>
                <a:spcPts val="1200"/>
              </a:spcBef>
              <a:spcAft>
                <a:spcPts val="0"/>
              </a:spcAft>
              <a:buNone/>
            </a:pPr>
            <a:r>
              <a:rPr lang="en"/>
              <a:t>Each of these lambdas:</a:t>
            </a:r>
            <a:endParaRPr/>
          </a:p>
          <a:p>
            <a:pPr indent="-311150" lvl="0" marL="457200" rtl="0" algn="l">
              <a:spcBef>
                <a:spcPts val="1200"/>
              </a:spcBef>
              <a:spcAft>
                <a:spcPts val="0"/>
              </a:spcAft>
              <a:buSzPts val="1300"/>
              <a:buAutoNum type="arabicPeriod"/>
            </a:pPr>
            <a:r>
              <a:rPr lang="en"/>
              <a:t>Validates their input</a:t>
            </a:r>
            <a:endParaRPr/>
          </a:p>
          <a:p>
            <a:pPr indent="-311150" lvl="0" marL="457200" rtl="0" algn="l">
              <a:spcBef>
                <a:spcPts val="0"/>
              </a:spcBef>
              <a:spcAft>
                <a:spcPts val="0"/>
              </a:spcAft>
              <a:buSzPts val="1300"/>
              <a:buAutoNum type="arabicPeriod"/>
            </a:pPr>
            <a:r>
              <a:rPr lang="en"/>
              <a:t>Connects to the database using credentials found in AWS Secrets Manager</a:t>
            </a:r>
            <a:endParaRPr/>
          </a:p>
          <a:p>
            <a:pPr indent="-298450" lvl="1" marL="914400" rtl="0" algn="l">
              <a:spcBef>
                <a:spcPts val="0"/>
              </a:spcBef>
              <a:spcAft>
                <a:spcPts val="0"/>
              </a:spcAft>
              <a:buSzPts val="1100"/>
              <a:buAutoNum type="alphaLcPeriod"/>
            </a:pPr>
            <a:r>
              <a:rPr lang="en"/>
              <a:t>AWS </a:t>
            </a:r>
            <a:r>
              <a:rPr lang="en"/>
              <a:t>Secrets Manager stores encrypted key-value pairs. We used it to store the information needed to connect to the database, since our system is deployed by CloudFormation. The database hostname and password will thus be different each deployment.</a:t>
            </a:r>
            <a:endParaRPr/>
          </a:p>
          <a:p>
            <a:pPr indent="-311150" lvl="0" marL="457200" rtl="0" algn="l">
              <a:spcBef>
                <a:spcPts val="0"/>
              </a:spcBef>
              <a:spcAft>
                <a:spcPts val="0"/>
              </a:spcAft>
              <a:buSzPts val="1300"/>
              <a:buAutoNum type="arabicPeriod"/>
            </a:pPr>
            <a:r>
              <a:rPr lang="en"/>
              <a:t>Writes to or reads from a table in the database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9"/>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AddProblem</a:t>
            </a:r>
            <a:endParaRPr/>
          </a:p>
        </p:txBody>
      </p:sp>
      <p:pic>
        <p:nvPicPr>
          <p:cNvPr id="170" name="Google Shape;170;p19"/>
          <p:cNvPicPr preferRelativeResize="0"/>
          <p:nvPr/>
        </p:nvPicPr>
        <p:blipFill>
          <a:blip r:embed="rId3">
            <a:alphaModFix/>
          </a:blip>
          <a:stretch>
            <a:fillRect/>
          </a:stretch>
        </p:blipFill>
        <p:spPr>
          <a:xfrm>
            <a:off x="2728313" y="876650"/>
            <a:ext cx="3687372" cy="36568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0"/>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Read</a:t>
            </a:r>
            <a:r>
              <a:rPr lang="en"/>
              <a:t>Problem</a:t>
            </a:r>
            <a:endParaRPr/>
          </a:p>
        </p:txBody>
      </p:sp>
      <p:pic>
        <p:nvPicPr>
          <p:cNvPr id="176" name="Google Shape;176;p20"/>
          <p:cNvPicPr preferRelativeResize="0"/>
          <p:nvPr/>
        </p:nvPicPr>
        <p:blipFill>
          <a:blip r:embed="rId3">
            <a:alphaModFix/>
          </a:blip>
          <a:stretch>
            <a:fillRect/>
          </a:stretch>
        </p:blipFill>
        <p:spPr>
          <a:xfrm>
            <a:off x="1651300" y="971300"/>
            <a:ext cx="5841386" cy="36569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292850" y="227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Update</a:t>
            </a:r>
            <a:r>
              <a:rPr lang="en"/>
              <a:t>Problem</a:t>
            </a:r>
            <a:endParaRPr/>
          </a:p>
        </p:txBody>
      </p:sp>
      <p:pic>
        <p:nvPicPr>
          <p:cNvPr id="182" name="Google Shape;182;p21"/>
          <p:cNvPicPr preferRelativeResize="0"/>
          <p:nvPr/>
        </p:nvPicPr>
        <p:blipFill>
          <a:blip r:embed="rId3">
            <a:alphaModFix/>
          </a:blip>
          <a:stretch>
            <a:fillRect/>
          </a:stretch>
        </p:blipFill>
        <p:spPr>
          <a:xfrm>
            <a:off x="1441013" y="908200"/>
            <a:ext cx="6261980" cy="36568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